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88" r:id="rId2"/>
    <p:sldId id="396" r:id="rId3"/>
    <p:sldId id="397" r:id="rId4"/>
    <p:sldId id="382" r:id="rId5"/>
    <p:sldId id="398" r:id="rId6"/>
    <p:sldId id="376" r:id="rId7"/>
    <p:sldId id="399" r:id="rId8"/>
    <p:sldId id="400" r:id="rId9"/>
    <p:sldId id="401" r:id="rId10"/>
    <p:sldId id="402" r:id="rId11"/>
    <p:sldId id="403" r:id="rId12"/>
    <p:sldId id="404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405" r:id="rId23"/>
  </p:sldIdLst>
  <p:sldSz cx="12192000" cy="6858000"/>
  <p:notesSz cx="6858000" cy="9144000"/>
  <p:embeddedFontLst>
    <p:embeddedFont>
      <p:font typeface="Bebas Neue" panose="020B0606020202050201" pitchFamily="3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Landasans Medium" panose="00000606000000000000" pitchFamily="50" charset="0"/>
      <p:regular r:id="rId31"/>
    </p:embeddedFont>
    <p:embeddedFont>
      <p:font typeface="Source Sans Pro Black" panose="020B0803030403020204" pitchFamily="34" charset="0"/>
      <p:bold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9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3207-B122-3E54-707E-A11BDE249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0C3C95-0CFF-DD0F-1B9B-C1CBCF4F9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56737-A4A8-A9E2-47BA-36EFA9267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F7EC2-86E3-A133-1BD2-0D2496AFC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DCC41-B041-35E9-5B27-D3980C6A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7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4381F-A89E-76AA-15B6-9A2FB079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38FE3-96BE-3FE9-2058-1422859E2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33097-4CC9-F2BE-4596-51516CB41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AF507-0D3F-AE02-F3F5-ACBBB9568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ADFDB-BC24-F3CD-2CAA-1B811DCA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2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E5A721-8E4C-CD27-8E3E-F789D08E21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24A58-27C1-18F1-4870-06D0F6C5E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1A9DB-3E25-037F-5108-5B3AFD415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67C77-81C0-3764-9CC7-8DE4B7F13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6F9AC-A37C-A376-5A08-6E0B2F7D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8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B35E2-ABE0-0D40-C314-D9C48D773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8A130-C858-6F1B-00A0-23555F652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39C96-34FC-D3E5-6181-7D6A393A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8E4D5-773B-E8B1-E2E6-64CF7FA4C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F9E21-988C-D263-8B0A-E0E20DAC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4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F5E40-1F71-FE87-0A78-3B798DA0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C167D-775D-7CA9-D65B-6B6D077DD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8A9BE-F07E-849A-E991-FE40B7B2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E1DAE-9630-B45D-E2DC-17AA919B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AA40A-1482-9ED0-51AB-957AD8DE2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7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21A70-B921-74D2-63BB-ECE2F96DF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53B72-085C-4F8E-E54F-E0CAB6AC00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BFB94-EA7A-F8CB-033E-2E9041EEE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306E4-4799-0E8A-B00E-288258BEF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DD5F9-CF72-F9FE-7206-C1286F20F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2DE4E-33F3-3645-8A36-D780A6475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1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D6D54-0CE7-4F42-0C81-3D1F39557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1D3C2-94E9-7889-C069-8F37EF0F8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F7BDB-4440-F271-DDC1-17E889AB5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F1E28F-4298-326A-9BB3-1A3F8181CB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15709-85C2-0DEA-F931-862A29811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D7AF8A-FF89-0045-5A62-6BD5A7EF8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5847B9-F9D5-D3F1-BCAD-92EF10AD3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99772C-0068-5537-0377-2FD1E19C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1C34-E5F7-E2A0-4CFD-E53BE82D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6A486F-FFB2-5414-D822-653FFC283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B3A3B5-7BF6-CEBD-C13E-91B0628E7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B68BE2-5AFE-EBB0-FF0F-C5A935C13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9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5C5344-42DE-E219-6FE1-876C9B8B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968AD2-BF83-952F-3512-4E365DA0C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2AC4B-1C7C-0BE9-9362-42B168D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8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25218-B1C5-853A-64F6-06E99D15B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5E09C-F363-94BC-AC62-969C0CB73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7BF84-B106-5B7F-4659-6A53861EB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08E4A-A249-7205-81F3-F1B2A6A4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2EE3B-B5BB-70AC-9032-D0DF2AC42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D1869-FDD9-8A4D-5E8B-8C831259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1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0091-1245-05AA-0999-DFF38751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178FB9-8F50-CCE4-E851-29B9F40D25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1FE9A-684B-C0F8-9BA9-E781FF3EA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6FF87D-787F-E900-3929-5BEDB5B2B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6718E-A01C-0E4D-E264-57FE56BBE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B95C3-9327-BE6F-AC49-115A0483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F74FCA-A8FC-ABEF-D960-81C4A7BD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5344C-5979-A8E1-F4E2-0992ED409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69FE1-63A8-5F40-B934-32B99633FE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AB6D7-27A4-4D98-89E8-B9A1322EA32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4D30-B838-90BF-B45D-FA3C3AC9D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62A12-DAF7-AADC-7270-1778E325A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0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7460F8-7073-9FC1-FC04-CA535049EE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B5ADFA-77AE-1B22-F2F7-D78A3EEBFFAB}"/>
              </a:ext>
            </a:extLst>
          </p:cNvPr>
          <p:cNvSpPr txBox="1"/>
          <p:nvPr/>
        </p:nvSpPr>
        <p:spPr>
          <a:xfrm>
            <a:off x="3352801" y="3044279"/>
            <a:ext cx="519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Sin</a:t>
            </a:r>
          </a:p>
        </p:txBody>
      </p:sp>
    </p:spTree>
    <p:extLst>
      <p:ext uri="{BB962C8B-B14F-4D97-AF65-F5344CB8AC3E}">
        <p14:creationId xmlns:p14="http://schemas.microsoft.com/office/powerpoint/2010/main" val="3917445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9A08C3-C462-824A-9851-A59C799BA285}"/>
              </a:ext>
            </a:extLst>
          </p:cNvPr>
          <p:cNvSpPr txBox="1"/>
          <p:nvPr/>
        </p:nvSpPr>
        <p:spPr>
          <a:xfrm>
            <a:off x="811742" y="612229"/>
            <a:ext cx="671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The </a:t>
            </a:r>
            <a:r>
              <a:rPr lang="en-US" sz="4800" dirty="0">
                <a:solidFill>
                  <a:srgbClr val="C0000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First</a:t>
            </a:r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Sin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3DE5E3-C938-9FB4-86BB-793CF56C007C}"/>
              </a:ext>
            </a:extLst>
          </p:cNvPr>
          <p:cNvSpPr txBox="1"/>
          <p:nvPr/>
        </p:nvSpPr>
        <p:spPr>
          <a:xfrm>
            <a:off x="811742" y="1557105"/>
            <a:ext cx="9703858" cy="537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800" b="0" i="0" u="none" strike="noStrike" baseline="0" dirty="0">
                <a:solidFill>
                  <a:srgbClr val="292F33"/>
                </a:solidFill>
                <a:latin typeface="Landasans Medium" panose="00000606000000000000" pitchFamily="50" charset="0"/>
              </a:rPr>
              <a:t>Genesis 2:16-17, 3:1-13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400" b="0" i="0" u="none" strike="noStrike" baseline="0" dirty="0">
                <a:solidFill>
                  <a:srgbClr val="292F33"/>
                </a:solidFill>
                <a:latin typeface="Landasans Medium" panose="00000606000000000000" pitchFamily="50" charset="0"/>
              </a:rPr>
              <a:t>Before sin, man was in a </a:t>
            </a:r>
            <a:r>
              <a:rPr lang="en-US" sz="4400" b="0" i="0" u="none" strike="noStrike" baseline="0" dirty="0">
                <a:solidFill>
                  <a:srgbClr val="C00000"/>
                </a:solidFill>
                <a:latin typeface="Landasans Medium" panose="00000606000000000000" pitchFamily="50" charset="0"/>
              </a:rPr>
              <a:t>relationship</a:t>
            </a:r>
            <a:r>
              <a:rPr lang="en-US" sz="4400" b="0" i="0" u="none" strike="noStrike" dirty="0">
                <a:solidFill>
                  <a:srgbClr val="292F33"/>
                </a:solidFill>
                <a:latin typeface="Landasans Medium" panose="00000606000000000000" pitchFamily="50" charset="0"/>
              </a:rPr>
              <a:t> with God</a:t>
            </a:r>
            <a:endParaRPr lang="en-US" sz="4400" dirty="0">
              <a:solidFill>
                <a:srgbClr val="292F33"/>
              </a:solidFill>
              <a:latin typeface="Landasans Medium" panose="00000606000000000000" pitchFamily="50" charset="0"/>
            </a:endParaRP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400" dirty="0">
                <a:solidFill>
                  <a:srgbClr val="292F33"/>
                </a:solidFill>
                <a:latin typeface="Landasans Medium" panose="00000606000000000000" pitchFamily="50" charset="0"/>
              </a:rPr>
              <a:t>God </a:t>
            </a:r>
            <a:r>
              <a:rPr lang="en-US" sz="4400" dirty="0">
                <a:solidFill>
                  <a:srgbClr val="C00000"/>
                </a:solidFill>
                <a:latin typeface="Landasans Medium" panose="00000606000000000000" pitchFamily="50" charset="0"/>
              </a:rPr>
              <a:t>explained</a:t>
            </a:r>
            <a:r>
              <a:rPr lang="en-US" sz="4400" dirty="0">
                <a:solidFill>
                  <a:srgbClr val="292F33"/>
                </a:solidFill>
                <a:latin typeface="Landasans Medium" panose="00000606000000000000" pitchFamily="50" charset="0"/>
              </a:rPr>
              <a:t> his expectations and consequences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400" dirty="0">
                <a:solidFill>
                  <a:srgbClr val="292F33"/>
                </a:solidFill>
                <a:latin typeface="Landasans Medium" panose="00000606000000000000" pitchFamily="50" charset="0"/>
              </a:rPr>
              <a:t>Man has the </a:t>
            </a:r>
            <a:r>
              <a:rPr lang="en-US" sz="4400" dirty="0">
                <a:solidFill>
                  <a:srgbClr val="C00000"/>
                </a:solidFill>
                <a:latin typeface="Landasans Medium" panose="00000606000000000000" pitchFamily="50" charset="0"/>
              </a:rPr>
              <a:t>ability to choose </a:t>
            </a:r>
            <a:r>
              <a:rPr lang="en-US" sz="4400" dirty="0">
                <a:solidFill>
                  <a:srgbClr val="292F33"/>
                </a:solidFill>
                <a:latin typeface="Landasans Medium" panose="00000606000000000000" pitchFamily="50" charset="0"/>
              </a:rPr>
              <a:t>to obey or not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400" dirty="0">
                <a:solidFill>
                  <a:srgbClr val="292F33"/>
                </a:solidFill>
                <a:latin typeface="Landasans Medium" panose="00000606000000000000" pitchFamily="50" charset="0"/>
              </a:rPr>
              <a:t>Sin has </a:t>
            </a:r>
            <a:r>
              <a:rPr lang="en-US" sz="4400" dirty="0">
                <a:solidFill>
                  <a:srgbClr val="C00000"/>
                </a:solidFill>
                <a:latin typeface="Landasans Medium" panose="00000606000000000000" pitchFamily="50" charset="0"/>
              </a:rPr>
              <a:t>lasting</a:t>
            </a:r>
            <a:r>
              <a:rPr lang="en-US" sz="4400" dirty="0">
                <a:solidFill>
                  <a:srgbClr val="292F33"/>
                </a:solidFill>
                <a:latin typeface="Landasans Medium" panose="00000606000000000000" pitchFamily="50" charset="0"/>
              </a:rPr>
              <a:t> consequences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endParaRPr lang="en-US" sz="4400" dirty="0">
              <a:latin typeface="Landasans Medium" panose="00000606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030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9A08C3-C462-824A-9851-A59C799BA285}"/>
              </a:ext>
            </a:extLst>
          </p:cNvPr>
          <p:cNvSpPr txBox="1"/>
          <p:nvPr/>
        </p:nvSpPr>
        <p:spPr>
          <a:xfrm>
            <a:off x="1717014" y="2028616"/>
            <a:ext cx="87579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Landasans Medium" panose="00000606000000000000" pitchFamily="50" charset="0"/>
                <a:ea typeface="Source Sans Pro Black" panose="020B0803030403020204" pitchFamily="34" charset="0"/>
              </a:rPr>
              <a:t>Did Sin Exist </a:t>
            </a:r>
            <a:r>
              <a:rPr lang="en-US" sz="8800" dirty="0">
                <a:solidFill>
                  <a:srgbClr val="C00000"/>
                </a:solidFill>
                <a:latin typeface="Landasans Medium" panose="00000606000000000000" pitchFamily="50" charset="0"/>
                <a:ea typeface="Source Sans Pro Black" panose="020B0803030403020204" pitchFamily="34" charset="0"/>
              </a:rPr>
              <a:t>After</a:t>
            </a:r>
            <a:r>
              <a:rPr lang="en-US" sz="8800" dirty="0">
                <a:latin typeface="Landasans Medium" panose="00000606000000000000" pitchFamily="50" charset="0"/>
                <a:ea typeface="Source Sans Pro Black" panose="020B0803030403020204" pitchFamily="34" charset="0"/>
              </a:rPr>
              <a:t> the Garden?</a:t>
            </a:r>
          </a:p>
        </p:txBody>
      </p:sp>
    </p:spTree>
    <p:extLst>
      <p:ext uri="{BB962C8B-B14F-4D97-AF65-F5344CB8AC3E}">
        <p14:creationId xmlns:p14="http://schemas.microsoft.com/office/powerpoint/2010/main" val="62075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9A08C3-C462-824A-9851-A59C799BA285}"/>
              </a:ext>
            </a:extLst>
          </p:cNvPr>
          <p:cNvSpPr txBox="1"/>
          <p:nvPr/>
        </p:nvSpPr>
        <p:spPr>
          <a:xfrm>
            <a:off x="811742" y="612229"/>
            <a:ext cx="671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Sin </a:t>
            </a:r>
            <a:r>
              <a:rPr lang="en-US" sz="4800" dirty="0">
                <a:solidFill>
                  <a:srgbClr val="C0000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Outside</a:t>
            </a:r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the Law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3DE5E3-C938-9FB4-86BB-793CF56C007C}"/>
              </a:ext>
            </a:extLst>
          </p:cNvPr>
          <p:cNvSpPr txBox="1"/>
          <p:nvPr/>
        </p:nvSpPr>
        <p:spPr>
          <a:xfrm>
            <a:off x="811741" y="1557105"/>
            <a:ext cx="10665883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800" b="0" i="0" u="none" strike="noStrike" baseline="0" dirty="0">
                <a:solidFill>
                  <a:srgbClr val="292F33"/>
                </a:solidFill>
                <a:latin typeface="Landasans Medium" panose="00000606000000000000" pitchFamily="50" charset="0"/>
              </a:rPr>
              <a:t>Romans 2:12-16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endParaRPr lang="en-US" sz="4400" dirty="0">
              <a:latin typeface="Landasans Medium" panose="00000606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508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9A08C3-C462-824A-9851-A59C799BA285}"/>
              </a:ext>
            </a:extLst>
          </p:cNvPr>
          <p:cNvSpPr txBox="1"/>
          <p:nvPr/>
        </p:nvSpPr>
        <p:spPr>
          <a:xfrm>
            <a:off x="811742" y="612229"/>
            <a:ext cx="671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Sin </a:t>
            </a:r>
            <a:r>
              <a:rPr lang="en-US" sz="4800" dirty="0">
                <a:solidFill>
                  <a:srgbClr val="C0000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Outside</a:t>
            </a:r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the Law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3DE5E3-C938-9FB4-86BB-793CF56C007C}"/>
              </a:ext>
            </a:extLst>
          </p:cNvPr>
          <p:cNvSpPr txBox="1"/>
          <p:nvPr/>
        </p:nvSpPr>
        <p:spPr>
          <a:xfrm>
            <a:off x="811741" y="1557105"/>
            <a:ext cx="10665883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800" b="0" i="0" u="none" strike="noStrike" baseline="0" dirty="0">
                <a:solidFill>
                  <a:srgbClr val="292F33"/>
                </a:solidFill>
                <a:latin typeface="Landasans Medium" panose="00000606000000000000" pitchFamily="50" charset="0"/>
              </a:rPr>
              <a:t>Romans 2:12-16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400" b="0" i="0" u="none" strike="noStrike" baseline="0" dirty="0">
                <a:solidFill>
                  <a:srgbClr val="292F33"/>
                </a:solidFill>
                <a:latin typeface="Landasans Medium" panose="00000606000000000000" pitchFamily="50" charset="0"/>
              </a:rPr>
              <a:t>God has given people a </a:t>
            </a:r>
            <a:r>
              <a:rPr lang="en-US" sz="4400" b="0" i="0" u="none" strike="noStrike" baseline="0" dirty="0">
                <a:solidFill>
                  <a:srgbClr val="C00000"/>
                </a:solidFill>
                <a:latin typeface="Landasans Medium" panose="00000606000000000000" pitchFamily="50" charset="0"/>
              </a:rPr>
              <a:t>conscience</a:t>
            </a:r>
            <a:r>
              <a:rPr lang="en-US" sz="4400" b="0" i="0" u="none" strike="noStrike" baseline="0" dirty="0">
                <a:solidFill>
                  <a:srgbClr val="292F33"/>
                </a:solidFill>
                <a:latin typeface="Landasans Medium" panose="00000606000000000000" pitchFamily="50" charset="0"/>
              </a:rPr>
              <a:t> we</a:t>
            </a:r>
            <a:r>
              <a:rPr lang="en-US" sz="4400" b="0" i="0" u="none" strike="noStrike" dirty="0">
                <a:solidFill>
                  <a:srgbClr val="292F33"/>
                </a:solidFill>
                <a:latin typeface="Landasans Medium" panose="00000606000000000000" pitchFamily="50" charset="0"/>
              </a:rPr>
              <a:t> are accountable to</a:t>
            </a:r>
            <a:endParaRPr lang="en-US" sz="4400" dirty="0">
              <a:solidFill>
                <a:srgbClr val="292F33"/>
              </a:solidFill>
              <a:latin typeface="Landasans Medium" panose="00000606000000000000" pitchFamily="50" charset="0"/>
            </a:endParaRPr>
          </a:p>
          <a:p>
            <a:pPr marL="742950" indent="-742950">
              <a:spcAft>
                <a:spcPts val="1800"/>
              </a:spcAft>
              <a:buAutoNum type="arabicPeriod"/>
            </a:pPr>
            <a:endParaRPr lang="en-US" sz="4400" dirty="0">
              <a:latin typeface="Landasans Medium" panose="00000606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092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9A08C3-C462-824A-9851-A59C799BA285}"/>
              </a:ext>
            </a:extLst>
          </p:cNvPr>
          <p:cNvSpPr txBox="1"/>
          <p:nvPr/>
        </p:nvSpPr>
        <p:spPr>
          <a:xfrm>
            <a:off x="811742" y="612229"/>
            <a:ext cx="671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Sin </a:t>
            </a:r>
            <a:r>
              <a:rPr lang="en-US" sz="4800" dirty="0">
                <a:solidFill>
                  <a:srgbClr val="C0000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Outside</a:t>
            </a:r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the Law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3DE5E3-C938-9FB4-86BB-793CF56C007C}"/>
              </a:ext>
            </a:extLst>
          </p:cNvPr>
          <p:cNvSpPr txBox="1"/>
          <p:nvPr/>
        </p:nvSpPr>
        <p:spPr>
          <a:xfrm>
            <a:off x="811741" y="1557105"/>
            <a:ext cx="10665883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800" b="0" i="0" u="none" strike="noStrike" baseline="0" dirty="0">
                <a:solidFill>
                  <a:srgbClr val="292F33"/>
                </a:solidFill>
                <a:latin typeface="Landasans Medium" panose="00000606000000000000" pitchFamily="50" charset="0"/>
              </a:rPr>
              <a:t>Romans 2:12-16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400" b="0" i="0" u="none" strike="noStrike" baseline="0" dirty="0">
                <a:solidFill>
                  <a:srgbClr val="292F33"/>
                </a:solidFill>
                <a:latin typeface="Landasans Medium" panose="00000606000000000000" pitchFamily="50" charset="0"/>
              </a:rPr>
              <a:t>God has given people a </a:t>
            </a:r>
            <a:r>
              <a:rPr lang="en-US" sz="4400" b="0" i="0" u="none" strike="noStrike" baseline="0" dirty="0">
                <a:solidFill>
                  <a:srgbClr val="C00000"/>
                </a:solidFill>
                <a:latin typeface="Landasans Medium" panose="00000606000000000000" pitchFamily="50" charset="0"/>
              </a:rPr>
              <a:t>conscience</a:t>
            </a:r>
            <a:r>
              <a:rPr lang="en-US" sz="4400" b="0" i="0" u="none" strike="noStrike" baseline="0" dirty="0">
                <a:solidFill>
                  <a:srgbClr val="292F33"/>
                </a:solidFill>
                <a:latin typeface="Landasans Medium" panose="00000606000000000000" pitchFamily="50" charset="0"/>
              </a:rPr>
              <a:t> we</a:t>
            </a:r>
            <a:r>
              <a:rPr lang="en-US" sz="4400" b="0" i="0" u="none" strike="noStrike" dirty="0">
                <a:solidFill>
                  <a:srgbClr val="292F33"/>
                </a:solidFill>
                <a:latin typeface="Landasans Medium" panose="00000606000000000000" pitchFamily="50" charset="0"/>
              </a:rPr>
              <a:t> are accountable to</a:t>
            </a:r>
            <a:endParaRPr lang="en-US" sz="4400" dirty="0">
              <a:solidFill>
                <a:srgbClr val="292F33"/>
              </a:solidFill>
              <a:latin typeface="Landasans Medium" panose="00000606000000000000" pitchFamily="50" charset="0"/>
            </a:endParaRP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400" dirty="0">
                <a:solidFill>
                  <a:srgbClr val="292F33"/>
                </a:solidFill>
                <a:latin typeface="Landasans Medium" panose="00000606000000000000" pitchFamily="50" charset="0"/>
              </a:rPr>
              <a:t>Without a “law”, people </a:t>
            </a:r>
            <a:r>
              <a:rPr lang="en-US" sz="4400" dirty="0">
                <a:solidFill>
                  <a:srgbClr val="C00000"/>
                </a:solidFill>
                <a:latin typeface="Landasans Medium" panose="00000606000000000000" pitchFamily="50" charset="0"/>
              </a:rPr>
              <a:t>know morality </a:t>
            </a:r>
            <a:r>
              <a:rPr lang="en-US" sz="4400" dirty="0">
                <a:solidFill>
                  <a:srgbClr val="292F33"/>
                </a:solidFill>
                <a:latin typeface="Landasans Medium" panose="00000606000000000000" pitchFamily="50" charset="0"/>
              </a:rPr>
              <a:t>basics (Genesis 4:8)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endParaRPr lang="en-US" sz="4400" dirty="0">
              <a:latin typeface="Landasans Medium" panose="00000606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402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9A08C3-C462-824A-9851-A59C799BA285}"/>
              </a:ext>
            </a:extLst>
          </p:cNvPr>
          <p:cNvSpPr txBox="1"/>
          <p:nvPr/>
        </p:nvSpPr>
        <p:spPr>
          <a:xfrm>
            <a:off x="811742" y="612229"/>
            <a:ext cx="671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Sin </a:t>
            </a:r>
            <a:r>
              <a:rPr lang="en-US" sz="4800" dirty="0">
                <a:solidFill>
                  <a:srgbClr val="C0000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Outside</a:t>
            </a:r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the Law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3DE5E3-C938-9FB4-86BB-793CF56C007C}"/>
              </a:ext>
            </a:extLst>
          </p:cNvPr>
          <p:cNvSpPr txBox="1"/>
          <p:nvPr/>
        </p:nvSpPr>
        <p:spPr>
          <a:xfrm>
            <a:off x="811741" y="1557105"/>
            <a:ext cx="10665883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800" b="0" i="0" u="none" strike="noStrike" baseline="0" dirty="0">
                <a:solidFill>
                  <a:srgbClr val="292F33"/>
                </a:solidFill>
                <a:latin typeface="Landasans Medium" panose="00000606000000000000" pitchFamily="50" charset="0"/>
              </a:rPr>
              <a:t>Romans 2:12-16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400" b="0" i="0" u="none" strike="noStrike" baseline="0" dirty="0">
                <a:solidFill>
                  <a:srgbClr val="292F33"/>
                </a:solidFill>
                <a:latin typeface="Landasans Medium" panose="00000606000000000000" pitchFamily="50" charset="0"/>
              </a:rPr>
              <a:t>God has given people a </a:t>
            </a:r>
            <a:r>
              <a:rPr lang="en-US" sz="4400" b="0" i="0" u="none" strike="noStrike" baseline="0" dirty="0">
                <a:solidFill>
                  <a:srgbClr val="C00000"/>
                </a:solidFill>
                <a:latin typeface="Landasans Medium" panose="00000606000000000000" pitchFamily="50" charset="0"/>
              </a:rPr>
              <a:t>conscience</a:t>
            </a:r>
            <a:r>
              <a:rPr lang="en-US" sz="4400" b="0" i="0" u="none" strike="noStrike" baseline="0" dirty="0">
                <a:solidFill>
                  <a:srgbClr val="292F33"/>
                </a:solidFill>
                <a:latin typeface="Landasans Medium" panose="00000606000000000000" pitchFamily="50" charset="0"/>
              </a:rPr>
              <a:t> we</a:t>
            </a:r>
            <a:r>
              <a:rPr lang="en-US" sz="4400" b="0" i="0" u="none" strike="noStrike" dirty="0">
                <a:solidFill>
                  <a:srgbClr val="292F33"/>
                </a:solidFill>
                <a:latin typeface="Landasans Medium" panose="00000606000000000000" pitchFamily="50" charset="0"/>
              </a:rPr>
              <a:t> are accountable to</a:t>
            </a:r>
            <a:endParaRPr lang="en-US" sz="4400" dirty="0">
              <a:solidFill>
                <a:srgbClr val="292F33"/>
              </a:solidFill>
              <a:latin typeface="Landasans Medium" panose="00000606000000000000" pitchFamily="50" charset="0"/>
            </a:endParaRP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400" dirty="0">
                <a:solidFill>
                  <a:srgbClr val="292F33"/>
                </a:solidFill>
                <a:latin typeface="Landasans Medium" panose="00000606000000000000" pitchFamily="50" charset="0"/>
              </a:rPr>
              <a:t>Without a “law”, people </a:t>
            </a:r>
            <a:r>
              <a:rPr lang="en-US" sz="4400" dirty="0">
                <a:solidFill>
                  <a:srgbClr val="C00000"/>
                </a:solidFill>
                <a:latin typeface="Landasans Medium" panose="00000606000000000000" pitchFamily="50" charset="0"/>
              </a:rPr>
              <a:t>know morality </a:t>
            </a:r>
            <a:r>
              <a:rPr lang="en-US" sz="4400" dirty="0">
                <a:solidFill>
                  <a:srgbClr val="292F33"/>
                </a:solidFill>
                <a:latin typeface="Landasans Medium" panose="00000606000000000000" pitchFamily="50" charset="0"/>
              </a:rPr>
              <a:t>basics (Genesis 4:8)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400" dirty="0">
                <a:solidFill>
                  <a:srgbClr val="292F33"/>
                </a:solidFill>
                <a:latin typeface="Landasans Medium" panose="00000606000000000000" pitchFamily="50" charset="0"/>
              </a:rPr>
              <a:t>God will judge these people </a:t>
            </a:r>
            <a:r>
              <a:rPr lang="en-US" sz="4400" dirty="0">
                <a:solidFill>
                  <a:srgbClr val="C00000"/>
                </a:solidFill>
                <a:latin typeface="Landasans Medium" panose="00000606000000000000" pitchFamily="50" charset="0"/>
              </a:rPr>
              <a:t>based on their situation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endParaRPr lang="en-US" sz="4400" dirty="0">
              <a:latin typeface="Landasans Medium" panose="00000606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715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9A08C3-C462-824A-9851-A59C799BA285}"/>
              </a:ext>
            </a:extLst>
          </p:cNvPr>
          <p:cNvSpPr txBox="1"/>
          <p:nvPr/>
        </p:nvSpPr>
        <p:spPr>
          <a:xfrm>
            <a:off x="811742" y="612229"/>
            <a:ext cx="671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Sin </a:t>
            </a:r>
            <a:r>
              <a:rPr lang="en-US" sz="4800" dirty="0">
                <a:solidFill>
                  <a:srgbClr val="C0000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Outside</a:t>
            </a:r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the Law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3DE5E3-C938-9FB4-86BB-793CF56C007C}"/>
              </a:ext>
            </a:extLst>
          </p:cNvPr>
          <p:cNvSpPr txBox="1"/>
          <p:nvPr/>
        </p:nvSpPr>
        <p:spPr>
          <a:xfrm>
            <a:off x="811741" y="1557105"/>
            <a:ext cx="10665883" cy="537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800" b="0" i="0" u="none" strike="noStrike" baseline="0" dirty="0">
                <a:solidFill>
                  <a:srgbClr val="292F33"/>
                </a:solidFill>
                <a:latin typeface="Landasans Medium" panose="00000606000000000000" pitchFamily="50" charset="0"/>
              </a:rPr>
              <a:t>Romans 2:12-16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400" b="0" i="0" u="none" strike="noStrike" baseline="0" dirty="0">
                <a:solidFill>
                  <a:srgbClr val="292F33"/>
                </a:solidFill>
                <a:latin typeface="Landasans Medium" panose="00000606000000000000" pitchFamily="50" charset="0"/>
              </a:rPr>
              <a:t>God has given people a </a:t>
            </a:r>
            <a:r>
              <a:rPr lang="en-US" sz="4400" b="0" i="0" u="none" strike="noStrike" baseline="0" dirty="0">
                <a:solidFill>
                  <a:srgbClr val="C00000"/>
                </a:solidFill>
                <a:latin typeface="Landasans Medium" panose="00000606000000000000" pitchFamily="50" charset="0"/>
              </a:rPr>
              <a:t>conscience</a:t>
            </a:r>
            <a:r>
              <a:rPr lang="en-US" sz="4400" b="0" i="0" u="none" strike="noStrike" baseline="0" dirty="0">
                <a:solidFill>
                  <a:srgbClr val="292F33"/>
                </a:solidFill>
                <a:latin typeface="Landasans Medium" panose="00000606000000000000" pitchFamily="50" charset="0"/>
              </a:rPr>
              <a:t> we</a:t>
            </a:r>
            <a:r>
              <a:rPr lang="en-US" sz="4400" b="0" i="0" u="none" strike="noStrike" dirty="0">
                <a:solidFill>
                  <a:srgbClr val="292F33"/>
                </a:solidFill>
                <a:latin typeface="Landasans Medium" panose="00000606000000000000" pitchFamily="50" charset="0"/>
              </a:rPr>
              <a:t> are accountable to</a:t>
            </a:r>
            <a:endParaRPr lang="en-US" sz="4400" dirty="0">
              <a:solidFill>
                <a:srgbClr val="292F33"/>
              </a:solidFill>
              <a:latin typeface="Landasans Medium" panose="00000606000000000000" pitchFamily="50" charset="0"/>
            </a:endParaRP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400" dirty="0">
                <a:solidFill>
                  <a:srgbClr val="292F33"/>
                </a:solidFill>
                <a:latin typeface="Landasans Medium" panose="00000606000000000000" pitchFamily="50" charset="0"/>
              </a:rPr>
              <a:t>Without a “law”, people </a:t>
            </a:r>
            <a:r>
              <a:rPr lang="en-US" sz="4400" dirty="0">
                <a:solidFill>
                  <a:srgbClr val="C00000"/>
                </a:solidFill>
                <a:latin typeface="Landasans Medium" panose="00000606000000000000" pitchFamily="50" charset="0"/>
              </a:rPr>
              <a:t>know morality </a:t>
            </a:r>
            <a:r>
              <a:rPr lang="en-US" sz="4400" dirty="0">
                <a:solidFill>
                  <a:srgbClr val="292F33"/>
                </a:solidFill>
                <a:latin typeface="Landasans Medium" panose="00000606000000000000" pitchFamily="50" charset="0"/>
              </a:rPr>
              <a:t>basics (Genesis 4:8)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400" dirty="0">
                <a:solidFill>
                  <a:srgbClr val="292F33"/>
                </a:solidFill>
                <a:latin typeface="Landasans Medium" panose="00000606000000000000" pitchFamily="50" charset="0"/>
              </a:rPr>
              <a:t>God will judge these people </a:t>
            </a:r>
            <a:r>
              <a:rPr lang="en-US" sz="4400" dirty="0">
                <a:solidFill>
                  <a:srgbClr val="C00000"/>
                </a:solidFill>
                <a:latin typeface="Landasans Medium" panose="00000606000000000000" pitchFamily="50" charset="0"/>
              </a:rPr>
              <a:t>based on their situation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400" dirty="0">
                <a:solidFill>
                  <a:srgbClr val="292F33"/>
                </a:solidFill>
                <a:latin typeface="Landasans Medium" panose="00000606000000000000" pitchFamily="50" charset="0"/>
              </a:rPr>
              <a:t>On the whole, people </a:t>
            </a:r>
            <a:r>
              <a:rPr lang="en-US" sz="4400" dirty="0">
                <a:solidFill>
                  <a:srgbClr val="C00000"/>
                </a:solidFill>
                <a:latin typeface="Landasans Medium" panose="00000606000000000000" pitchFamily="50" charset="0"/>
              </a:rPr>
              <a:t>are evil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endParaRPr lang="en-US" sz="4400" dirty="0">
              <a:latin typeface="Landasans Medium" panose="00000606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001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9A08C3-C462-824A-9851-A59C799BA285}"/>
              </a:ext>
            </a:extLst>
          </p:cNvPr>
          <p:cNvSpPr txBox="1"/>
          <p:nvPr/>
        </p:nvSpPr>
        <p:spPr>
          <a:xfrm>
            <a:off x="821267" y="121692"/>
            <a:ext cx="671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Sin and the </a:t>
            </a:r>
            <a:r>
              <a:rPr lang="en-US" sz="4800" dirty="0">
                <a:solidFill>
                  <a:srgbClr val="C0000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Old Law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3DE5E3-C938-9FB4-86BB-793CF56C007C}"/>
              </a:ext>
            </a:extLst>
          </p:cNvPr>
          <p:cNvSpPr txBox="1"/>
          <p:nvPr/>
        </p:nvSpPr>
        <p:spPr>
          <a:xfrm>
            <a:off x="821266" y="1066568"/>
            <a:ext cx="112183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800" dirty="0">
                <a:solidFill>
                  <a:srgbClr val="292F33"/>
                </a:solidFill>
                <a:latin typeface="Landasans Medium" panose="00000606000000000000" pitchFamily="50" charset="0"/>
              </a:rPr>
              <a:t>Exodus 24:4-7; Romans 7:7-12</a:t>
            </a:r>
          </a:p>
        </p:txBody>
      </p:sp>
    </p:spTree>
    <p:extLst>
      <p:ext uri="{BB962C8B-B14F-4D97-AF65-F5344CB8AC3E}">
        <p14:creationId xmlns:p14="http://schemas.microsoft.com/office/powerpoint/2010/main" val="138884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9A08C3-C462-824A-9851-A59C799BA285}"/>
              </a:ext>
            </a:extLst>
          </p:cNvPr>
          <p:cNvSpPr txBox="1"/>
          <p:nvPr/>
        </p:nvSpPr>
        <p:spPr>
          <a:xfrm>
            <a:off x="821267" y="121692"/>
            <a:ext cx="671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Sin and the </a:t>
            </a:r>
            <a:r>
              <a:rPr lang="en-US" sz="4800" dirty="0">
                <a:solidFill>
                  <a:srgbClr val="C0000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Old Law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3DE5E3-C938-9FB4-86BB-793CF56C007C}"/>
              </a:ext>
            </a:extLst>
          </p:cNvPr>
          <p:cNvSpPr txBox="1"/>
          <p:nvPr/>
        </p:nvSpPr>
        <p:spPr>
          <a:xfrm>
            <a:off x="821266" y="1066568"/>
            <a:ext cx="11218334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800" dirty="0">
                <a:solidFill>
                  <a:srgbClr val="292F33"/>
                </a:solidFill>
                <a:latin typeface="Landasans Medium" panose="00000606000000000000" pitchFamily="50" charset="0"/>
              </a:rPr>
              <a:t>Exodus 24:4-7; Romans 7:7-12</a:t>
            </a:r>
          </a:p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292F33"/>
                </a:solidFill>
                <a:latin typeface="Landasans Medium" panose="00000606000000000000" pitchFamily="50" charset="0"/>
              </a:rPr>
              <a:t>This was a “new boundary” set by God for a specific people</a:t>
            </a:r>
          </a:p>
        </p:txBody>
      </p:sp>
    </p:spTree>
    <p:extLst>
      <p:ext uri="{BB962C8B-B14F-4D97-AF65-F5344CB8AC3E}">
        <p14:creationId xmlns:p14="http://schemas.microsoft.com/office/powerpoint/2010/main" val="2139778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9A08C3-C462-824A-9851-A59C799BA285}"/>
              </a:ext>
            </a:extLst>
          </p:cNvPr>
          <p:cNvSpPr txBox="1"/>
          <p:nvPr/>
        </p:nvSpPr>
        <p:spPr>
          <a:xfrm>
            <a:off x="821267" y="121692"/>
            <a:ext cx="671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Sin and the </a:t>
            </a:r>
            <a:r>
              <a:rPr lang="en-US" sz="4800" dirty="0">
                <a:solidFill>
                  <a:srgbClr val="C0000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Old Law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3DE5E3-C938-9FB4-86BB-793CF56C007C}"/>
              </a:ext>
            </a:extLst>
          </p:cNvPr>
          <p:cNvSpPr txBox="1"/>
          <p:nvPr/>
        </p:nvSpPr>
        <p:spPr>
          <a:xfrm>
            <a:off x="821266" y="1066568"/>
            <a:ext cx="11218334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800" dirty="0">
                <a:solidFill>
                  <a:srgbClr val="292F33"/>
                </a:solidFill>
                <a:latin typeface="Landasans Medium" panose="00000606000000000000" pitchFamily="50" charset="0"/>
              </a:rPr>
              <a:t>Exodus 24:4-7; Romans 7:7-12</a:t>
            </a:r>
          </a:p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292F33"/>
                </a:solidFill>
                <a:latin typeface="Landasans Medium" panose="00000606000000000000" pitchFamily="50" charset="0"/>
              </a:rPr>
              <a:t>This was a “new boundary” set by God for a specific people</a:t>
            </a:r>
          </a:p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292F33"/>
                </a:solidFill>
                <a:latin typeface="Landasans Medium" panose="00000606000000000000" pitchFamily="50" charset="0"/>
              </a:rPr>
              <a:t>The Old Law wasn’t able to make people righteous</a:t>
            </a:r>
          </a:p>
        </p:txBody>
      </p:sp>
    </p:spTree>
    <p:extLst>
      <p:ext uri="{BB962C8B-B14F-4D97-AF65-F5344CB8AC3E}">
        <p14:creationId xmlns:p14="http://schemas.microsoft.com/office/powerpoint/2010/main" val="351524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Cornhole Takes Aim with Polyurethane | Incredible Polyurethane">
            <a:extLst>
              <a:ext uri="{FF2B5EF4-FFF2-40B4-BE49-F238E27FC236}">
                <a16:creationId xmlns:a16="http://schemas.microsoft.com/office/drawing/2014/main" id="{5B6767DB-68F0-618E-78DE-570D880CD9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2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9A08C3-C462-824A-9851-A59C799BA285}"/>
              </a:ext>
            </a:extLst>
          </p:cNvPr>
          <p:cNvSpPr txBox="1"/>
          <p:nvPr/>
        </p:nvSpPr>
        <p:spPr>
          <a:xfrm>
            <a:off x="821267" y="121692"/>
            <a:ext cx="671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Sin and the </a:t>
            </a:r>
            <a:r>
              <a:rPr lang="en-US" sz="4800" dirty="0">
                <a:solidFill>
                  <a:srgbClr val="C0000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Old Law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3DE5E3-C938-9FB4-86BB-793CF56C007C}"/>
              </a:ext>
            </a:extLst>
          </p:cNvPr>
          <p:cNvSpPr txBox="1"/>
          <p:nvPr/>
        </p:nvSpPr>
        <p:spPr>
          <a:xfrm>
            <a:off x="821266" y="1066568"/>
            <a:ext cx="11218334" cy="3739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800" dirty="0">
                <a:solidFill>
                  <a:srgbClr val="292F33"/>
                </a:solidFill>
                <a:latin typeface="Landasans Medium" panose="00000606000000000000" pitchFamily="50" charset="0"/>
              </a:rPr>
              <a:t>Exodus 24:4-7; Romans 7:7-12</a:t>
            </a:r>
          </a:p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292F33"/>
                </a:solidFill>
                <a:latin typeface="Landasans Medium" panose="00000606000000000000" pitchFamily="50" charset="0"/>
              </a:rPr>
              <a:t>This was a “new boundary” set by God for a specific people</a:t>
            </a:r>
          </a:p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292F33"/>
                </a:solidFill>
                <a:latin typeface="Landasans Medium" panose="00000606000000000000" pitchFamily="50" charset="0"/>
              </a:rPr>
              <a:t>The Old Law wasn’t able to make people righteous</a:t>
            </a:r>
          </a:p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>
                <a:solidFill>
                  <a:srgbClr val="C00000"/>
                </a:solidFill>
                <a:latin typeface="Landasans Medium" panose="00000606000000000000" pitchFamily="50" charset="0"/>
              </a:rPr>
              <a:t>Galatians 3:10-13</a:t>
            </a:r>
            <a:endParaRPr lang="en-US" sz="4800" dirty="0">
              <a:solidFill>
                <a:srgbClr val="C00000"/>
              </a:solidFill>
              <a:latin typeface="Landasans Medium" panose="00000606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24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9A08C3-C462-824A-9851-A59C799BA285}"/>
              </a:ext>
            </a:extLst>
          </p:cNvPr>
          <p:cNvSpPr txBox="1"/>
          <p:nvPr/>
        </p:nvSpPr>
        <p:spPr>
          <a:xfrm>
            <a:off x="821267" y="121692"/>
            <a:ext cx="671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Sin and the </a:t>
            </a:r>
            <a:r>
              <a:rPr lang="en-US" sz="4800" dirty="0">
                <a:solidFill>
                  <a:srgbClr val="C0000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Old Law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3DE5E3-C938-9FB4-86BB-793CF56C007C}"/>
              </a:ext>
            </a:extLst>
          </p:cNvPr>
          <p:cNvSpPr txBox="1"/>
          <p:nvPr/>
        </p:nvSpPr>
        <p:spPr>
          <a:xfrm>
            <a:off x="821266" y="1066568"/>
            <a:ext cx="11218334" cy="567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800" dirty="0">
                <a:solidFill>
                  <a:srgbClr val="292F33"/>
                </a:solidFill>
                <a:latin typeface="Landasans Medium" panose="00000606000000000000" pitchFamily="50" charset="0"/>
              </a:rPr>
              <a:t>Exodus 24:4-7; Romans 7:7-12</a:t>
            </a:r>
          </a:p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292F33"/>
                </a:solidFill>
                <a:latin typeface="Landasans Medium" panose="00000606000000000000" pitchFamily="50" charset="0"/>
              </a:rPr>
              <a:t>This was a “new boundary” set by God for a specific people</a:t>
            </a:r>
          </a:p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292F33"/>
                </a:solidFill>
                <a:latin typeface="Landasans Medium" panose="00000606000000000000" pitchFamily="50" charset="0"/>
              </a:rPr>
              <a:t>The Old Law wasn’t able to make people righteous</a:t>
            </a:r>
          </a:p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C00000"/>
                </a:solidFill>
                <a:latin typeface="Landasans Medium" panose="00000606000000000000" pitchFamily="50" charset="0"/>
              </a:rPr>
              <a:t>Galatians 3:10-13</a:t>
            </a:r>
          </a:p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292F33"/>
                </a:solidFill>
                <a:latin typeface="Landasans Medium" panose="00000606000000000000" pitchFamily="50" charset="0"/>
              </a:rPr>
              <a:t>The Law wasn’t intended for all people forever </a:t>
            </a:r>
          </a:p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292F33"/>
                </a:solidFill>
                <a:latin typeface="Landasans Medium" panose="00000606000000000000" pitchFamily="50" charset="0"/>
              </a:rPr>
              <a:t>Acts 15:10; Colossians 2:14</a:t>
            </a:r>
            <a:endParaRPr lang="en-US" sz="4400" dirty="0">
              <a:latin typeface="Landasans Medium" panose="00000606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108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9A08C3-C462-824A-9851-A59C799BA285}"/>
              </a:ext>
            </a:extLst>
          </p:cNvPr>
          <p:cNvSpPr txBox="1"/>
          <p:nvPr/>
        </p:nvSpPr>
        <p:spPr>
          <a:xfrm>
            <a:off x="821267" y="121692"/>
            <a:ext cx="671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Sin and the </a:t>
            </a:r>
            <a:r>
              <a:rPr lang="en-US" sz="4800" dirty="0">
                <a:solidFill>
                  <a:srgbClr val="C0000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New Law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3DE5E3-C938-9FB4-86BB-793CF56C007C}"/>
              </a:ext>
            </a:extLst>
          </p:cNvPr>
          <p:cNvSpPr txBox="1"/>
          <p:nvPr/>
        </p:nvSpPr>
        <p:spPr>
          <a:xfrm>
            <a:off x="821266" y="1066568"/>
            <a:ext cx="11218334" cy="567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800" dirty="0">
                <a:solidFill>
                  <a:srgbClr val="292F33"/>
                </a:solidFill>
                <a:latin typeface="Landasans Medium" panose="00000606000000000000" pitchFamily="50" charset="0"/>
              </a:rPr>
              <a:t>Romans 3:23, James 1:25, 2:12; Galatians 6:2</a:t>
            </a:r>
          </a:p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292F33"/>
                </a:solidFill>
                <a:latin typeface="Landasans Medium" panose="00000606000000000000" pitchFamily="50" charset="0"/>
              </a:rPr>
              <a:t>People can sin in </a:t>
            </a:r>
            <a:r>
              <a:rPr lang="en-US" sz="4800" dirty="0">
                <a:solidFill>
                  <a:srgbClr val="C00000"/>
                </a:solidFill>
                <a:latin typeface="Landasans Medium" panose="00000606000000000000" pitchFamily="50" charset="0"/>
              </a:rPr>
              <a:t>ignorance</a:t>
            </a:r>
            <a:r>
              <a:rPr lang="en-US" sz="4800" dirty="0">
                <a:solidFill>
                  <a:srgbClr val="292F33"/>
                </a:solidFill>
                <a:latin typeface="Landasans Medium" panose="00000606000000000000" pitchFamily="50" charset="0"/>
              </a:rPr>
              <a:t> – Acts 3:17</a:t>
            </a:r>
          </a:p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292F33"/>
                </a:solidFill>
                <a:latin typeface="Landasans Medium" panose="00000606000000000000" pitchFamily="50" charset="0"/>
              </a:rPr>
              <a:t>We sin by going against </a:t>
            </a:r>
            <a:r>
              <a:rPr lang="en-US" sz="4800" dirty="0">
                <a:solidFill>
                  <a:srgbClr val="C00000"/>
                </a:solidFill>
                <a:latin typeface="Landasans Medium" panose="00000606000000000000" pitchFamily="50" charset="0"/>
              </a:rPr>
              <a:t>our conscience </a:t>
            </a:r>
            <a:r>
              <a:rPr lang="en-US" sz="4800" dirty="0">
                <a:solidFill>
                  <a:srgbClr val="292F33"/>
                </a:solidFill>
                <a:latin typeface="Landasans Medium" panose="00000606000000000000" pitchFamily="50" charset="0"/>
              </a:rPr>
              <a:t>– Romans 14:23</a:t>
            </a:r>
          </a:p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292F33"/>
                </a:solidFill>
                <a:latin typeface="Landasans Medium" panose="00000606000000000000" pitchFamily="50" charset="0"/>
              </a:rPr>
              <a:t>We sin by </a:t>
            </a:r>
            <a:r>
              <a:rPr lang="en-US" sz="4800" dirty="0">
                <a:solidFill>
                  <a:srgbClr val="C00000"/>
                </a:solidFill>
                <a:latin typeface="Landasans Medium" panose="00000606000000000000" pitchFamily="50" charset="0"/>
              </a:rPr>
              <a:t>not doing </a:t>
            </a:r>
            <a:r>
              <a:rPr lang="en-US" sz="4800" dirty="0">
                <a:solidFill>
                  <a:srgbClr val="292F33"/>
                </a:solidFill>
                <a:latin typeface="Landasans Medium" panose="00000606000000000000" pitchFamily="50" charset="0"/>
              </a:rPr>
              <a:t>what we should do – James 4:17</a:t>
            </a:r>
          </a:p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292F33"/>
                </a:solidFill>
                <a:latin typeface="Landasans Medium" panose="00000606000000000000" pitchFamily="50" charset="0"/>
              </a:rPr>
              <a:t>We can sin by living </a:t>
            </a:r>
            <a:r>
              <a:rPr lang="en-US" sz="4800" dirty="0">
                <a:solidFill>
                  <a:srgbClr val="C00000"/>
                </a:solidFill>
                <a:latin typeface="Landasans Medium" panose="00000606000000000000" pitchFamily="50" charset="0"/>
              </a:rPr>
              <a:t>immorally</a:t>
            </a:r>
            <a:r>
              <a:rPr lang="en-US" sz="4800" dirty="0">
                <a:solidFill>
                  <a:srgbClr val="292F33"/>
                </a:solidFill>
                <a:latin typeface="Landasans Medium" panose="00000606000000000000" pitchFamily="50" charset="0"/>
              </a:rPr>
              <a:t> – 1</a:t>
            </a:r>
            <a:r>
              <a:rPr lang="en-US" sz="4800" baseline="30000" dirty="0">
                <a:solidFill>
                  <a:srgbClr val="292F33"/>
                </a:solidFill>
                <a:latin typeface="Landasans Medium" panose="00000606000000000000" pitchFamily="50" charset="0"/>
              </a:rPr>
              <a:t>st</a:t>
            </a:r>
            <a:r>
              <a:rPr lang="en-US" sz="4800" dirty="0">
                <a:solidFill>
                  <a:srgbClr val="292F33"/>
                </a:solidFill>
                <a:latin typeface="Landasans Medium" panose="00000606000000000000" pitchFamily="50" charset="0"/>
              </a:rPr>
              <a:t> Cor. 6:9-10</a:t>
            </a:r>
          </a:p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292F33"/>
                </a:solidFill>
                <a:latin typeface="Landasans Medium" panose="00000606000000000000" pitchFamily="50" charset="0"/>
              </a:rPr>
              <a:t>People still </a:t>
            </a:r>
            <a:r>
              <a:rPr lang="en-US" sz="4800" dirty="0">
                <a:solidFill>
                  <a:srgbClr val="C00000"/>
                </a:solidFill>
                <a:latin typeface="Landasans Medium" panose="00000606000000000000" pitchFamily="50" charset="0"/>
              </a:rPr>
              <a:t>sin as Christians </a:t>
            </a:r>
            <a:r>
              <a:rPr lang="en-US" sz="4800" dirty="0">
                <a:solidFill>
                  <a:srgbClr val="292F33"/>
                </a:solidFill>
                <a:latin typeface="Landasans Medium" panose="00000606000000000000" pitchFamily="50" charset="0"/>
              </a:rPr>
              <a:t>– 1</a:t>
            </a:r>
            <a:r>
              <a:rPr lang="en-US" sz="4800" baseline="30000" dirty="0">
                <a:solidFill>
                  <a:srgbClr val="292F33"/>
                </a:solidFill>
                <a:latin typeface="Landasans Medium" panose="00000606000000000000" pitchFamily="50" charset="0"/>
              </a:rPr>
              <a:t>st</a:t>
            </a:r>
            <a:r>
              <a:rPr lang="en-US" sz="4800" dirty="0">
                <a:solidFill>
                  <a:srgbClr val="292F33"/>
                </a:solidFill>
                <a:latin typeface="Landasans Medium" panose="00000606000000000000" pitchFamily="50" charset="0"/>
              </a:rPr>
              <a:t> John 1:8</a:t>
            </a:r>
          </a:p>
        </p:txBody>
      </p:sp>
    </p:spTree>
    <p:extLst>
      <p:ext uri="{BB962C8B-B14F-4D97-AF65-F5344CB8AC3E}">
        <p14:creationId xmlns:p14="http://schemas.microsoft.com/office/powerpoint/2010/main" val="219288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rnhole Takes Aim with Polyurethane | Incredible Polyurethane">
            <a:extLst>
              <a:ext uri="{FF2B5EF4-FFF2-40B4-BE49-F238E27FC236}">
                <a16:creationId xmlns:a16="http://schemas.microsoft.com/office/drawing/2014/main" id="{5B6767DB-68F0-618E-78DE-570D880CD9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D3AD72-B5ED-F966-DDFB-3E9174911BB3}"/>
              </a:ext>
            </a:extLst>
          </p:cNvPr>
          <p:cNvSpPr txBox="1"/>
          <p:nvPr/>
        </p:nvSpPr>
        <p:spPr>
          <a:xfrm>
            <a:off x="529722" y="4110869"/>
            <a:ext cx="45976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Bebas Neue" panose="020B0606020202050201" pitchFamily="34" charset="0"/>
              </a:rPr>
              <a:t>SIN</a:t>
            </a:r>
          </a:p>
        </p:txBody>
      </p:sp>
      <p:pic>
        <p:nvPicPr>
          <p:cNvPr id="4" name="Graphic 3" descr="Back with solid fill">
            <a:extLst>
              <a:ext uri="{FF2B5EF4-FFF2-40B4-BE49-F238E27FC236}">
                <a16:creationId xmlns:a16="http://schemas.microsoft.com/office/drawing/2014/main" id="{409D078E-1FD7-B2A0-36F6-B16CDE41E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236594">
            <a:off x="1276815" y="5442962"/>
            <a:ext cx="1420746" cy="142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8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9A08C3-C462-824A-9851-A59C799BA285}"/>
              </a:ext>
            </a:extLst>
          </p:cNvPr>
          <p:cNvSpPr txBox="1"/>
          <p:nvPr/>
        </p:nvSpPr>
        <p:spPr>
          <a:xfrm>
            <a:off x="1717014" y="1751329"/>
            <a:ext cx="87579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Landasans Medium" panose="00000606000000000000" pitchFamily="50" charset="0"/>
                <a:ea typeface="Source Sans Pro Black" panose="020B0803030403020204" pitchFamily="34" charset="0"/>
              </a:rPr>
              <a:t>Whosoever </a:t>
            </a:r>
            <a:r>
              <a:rPr lang="en-US" sz="6000" dirty="0" err="1">
                <a:latin typeface="Landasans Medium" panose="00000606000000000000" pitchFamily="50" charset="0"/>
                <a:ea typeface="Source Sans Pro Black" panose="020B0803030403020204" pitchFamily="34" charset="0"/>
              </a:rPr>
              <a:t>committeth</a:t>
            </a:r>
            <a:r>
              <a:rPr lang="en-US" sz="6000" dirty="0">
                <a:latin typeface="Landasans Medium" panose="00000606000000000000" pitchFamily="50" charset="0"/>
                <a:ea typeface="Source Sans Pro Black" panose="020B0803030403020204" pitchFamily="34" charset="0"/>
              </a:rPr>
              <a:t> sin </a:t>
            </a:r>
            <a:r>
              <a:rPr lang="en-US" sz="6000" dirty="0" err="1">
                <a:latin typeface="Landasans Medium" panose="00000606000000000000" pitchFamily="50" charset="0"/>
                <a:ea typeface="Source Sans Pro Black" panose="020B0803030403020204" pitchFamily="34" charset="0"/>
              </a:rPr>
              <a:t>transgresseth</a:t>
            </a:r>
            <a:r>
              <a:rPr lang="en-US" sz="6000" dirty="0">
                <a:latin typeface="Landasans Medium" panose="00000606000000000000" pitchFamily="50" charset="0"/>
                <a:ea typeface="Source Sans Pro Black" panose="020B0803030403020204" pitchFamily="34" charset="0"/>
              </a:rPr>
              <a:t> also the law: for </a:t>
            </a:r>
            <a:r>
              <a:rPr lang="en-US" sz="6000" dirty="0">
                <a:solidFill>
                  <a:srgbClr val="C00000"/>
                </a:solidFill>
                <a:latin typeface="Landasans Medium" panose="00000606000000000000" pitchFamily="50" charset="0"/>
                <a:ea typeface="Source Sans Pro Black" panose="020B0803030403020204" pitchFamily="34" charset="0"/>
              </a:rPr>
              <a:t>sin is the transgression of the law</a:t>
            </a:r>
            <a:r>
              <a:rPr lang="en-US" sz="6000" dirty="0">
                <a:latin typeface="Landasans Medium" panose="00000606000000000000" pitchFamily="50" charset="0"/>
                <a:ea typeface="Source Sans Pro Black" panose="020B0803030403020204" pitchFamily="34" charset="0"/>
              </a:rPr>
              <a:t>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7B492E-4999-9048-8A23-BBD377E84D72}"/>
              </a:ext>
            </a:extLst>
          </p:cNvPr>
          <p:cNvSpPr txBox="1"/>
          <p:nvPr/>
        </p:nvSpPr>
        <p:spPr>
          <a:xfrm>
            <a:off x="7158038" y="4869735"/>
            <a:ext cx="2871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- 1</a:t>
            </a:r>
            <a:r>
              <a:rPr lang="en-US" sz="3600" b="1" baseline="30000" dirty="0"/>
              <a:t>st</a:t>
            </a:r>
            <a:r>
              <a:rPr lang="en-US" sz="3600" b="1" dirty="0"/>
              <a:t> John 3:4</a:t>
            </a:r>
          </a:p>
        </p:txBody>
      </p:sp>
    </p:spTree>
    <p:extLst>
      <p:ext uri="{BB962C8B-B14F-4D97-AF65-F5344CB8AC3E}">
        <p14:creationId xmlns:p14="http://schemas.microsoft.com/office/powerpoint/2010/main" val="100601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9A08C3-C462-824A-9851-A59C799BA285}"/>
              </a:ext>
            </a:extLst>
          </p:cNvPr>
          <p:cNvSpPr txBox="1"/>
          <p:nvPr/>
        </p:nvSpPr>
        <p:spPr>
          <a:xfrm>
            <a:off x="1750352" y="2432366"/>
            <a:ext cx="87579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Landasans Medium" panose="00000606000000000000" pitchFamily="50" charset="0"/>
                <a:ea typeface="Source Sans Pro Black" panose="020B0803030403020204" pitchFamily="34" charset="0"/>
              </a:rPr>
              <a:t>Sin is breaking God’s law. </a:t>
            </a:r>
          </a:p>
        </p:txBody>
      </p:sp>
    </p:spTree>
    <p:extLst>
      <p:ext uri="{BB962C8B-B14F-4D97-AF65-F5344CB8AC3E}">
        <p14:creationId xmlns:p14="http://schemas.microsoft.com/office/powerpoint/2010/main" val="230100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9A08C3-C462-824A-9851-A59C799BA285}"/>
              </a:ext>
            </a:extLst>
          </p:cNvPr>
          <p:cNvSpPr txBox="1"/>
          <p:nvPr/>
        </p:nvSpPr>
        <p:spPr>
          <a:xfrm>
            <a:off x="783167" y="859879"/>
            <a:ext cx="671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The </a:t>
            </a:r>
            <a:r>
              <a:rPr lang="en-US" sz="4800" dirty="0">
                <a:solidFill>
                  <a:srgbClr val="C0000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First</a:t>
            </a:r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Sin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3DE5E3-C938-9FB4-86BB-793CF56C007C}"/>
              </a:ext>
            </a:extLst>
          </p:cNvPr>
          <p:cNvSpPr txBox="1"/>
          <p:nvPr/>
        </p:nvSpPr>
        <p:spPr>
          <a:xfrm>
            <a:off x="783167" y="1804755"/>
            <a:ext cx="9703858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800" b="0" i="0" u="none" strike="noStrike" baseline="0" dirty="0">
                <a:solidFill>
                  <a:srgbClr val="292F33"/>
                </a:solidFill>
                <a:latin typeface="Landasans Medium" panose="00000606000000000000" pitchFamily="50" charset="0"/>
              </a:rPr>
              <a:t>Genesis 2:16-17, 3:1-13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endParaRPr lang="en-US" sz="4400" dirty="0">
              <a:latin typeface="Landasans Medium" panose="00000606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140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9A08C3-C462-824A-9851-A59C799BA285}"/>
              </a:ext>
            </a:extLst>
          </p:cNvPr>
          <p:cNvSpPr txBox="1"/>
          <p:nvPr/>
        </p:nvSpPr>
        <p:spPr>
          <a:xfrm>
            <a:off x="783167" y="859879"/>
            <a:ext cx="671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The </a:t>
            </a:r>
            <a:r>
              <a:rPr lang="en-US" sz="4800" dirty="0">
                <a:solidFill>
                  <a:srgbClr val="C0000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First</a:t>
            </a:r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Sin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3DE5E3-C938-9FB4-86BB-793CF56C007C}"/>
              </a:ext>
            </a:extLst>
          </p:cNvPr>
          <p:cNvSpPr txBox="1"/>
          <p:nvPr/>
        </p:nvSpPr>
        <p:spPr>
          <a:xfrm>
            <a:off x="783167" y="1804755"/>
            <a:ext cx="970385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800" b="0" i="0" u="none" strike="noStrike" baseline="0" dirty="0">
                <a:solidFill>
                  <a:srgbClr val="292F33"/>
                </a:solidFill>
                <a:latin typeface="Landasans Medium" panose="00000606000000000000" pitchFamily="50" charset="0"/>
              </a:rPr>
              <a:t>Genesis 2:16-17, 3:1-13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400" b="0" i="0" u="none" strike="noStrike" baseline="0" dirty="0">
                <a:solidFill>
                  <a:srgbClr val="292F33"/>
                </a:solidFill>
                <a:latin typeface="Landasans Medium" panose="00000606000000000000" pitchFamily="50" charset="0"/>
              </a:rPr>
              <a:t>Before sin, man was in a </a:t>
            </a:r>
            <a:r>
              <a:rPr lang="en-US" sz="4400" b="0" i="0" u="none" strike="noStrike" baseline="0" dirty="0">
                <a:solidFill>
                  <a:srgbClr val="C00000"/>
                </a:solidFill>
                <a:latin typeface="Landasans Medium" panose="00000606000000000000" pitchFamily="50" charset="0"/>
              </a:rPr>
              <a:t>relationship</a:t>
            </a:r>
            <a:r>
              <a:rPr lang="en-US" sz="4400" b="0" i="0" u="none" strike="noStrike" dirty="0">
                <a:solidFill>
                  <a:srgbClr val="292F33"/>
                </a:solidFill>
                <a:latin typeface="Landasans Medium" panose="00000606000000000000" pitchFamily="50" charset="0"/>
              </a:rPr>
              <a:t> with God</a:t>
            </a:r>
            <a:endParaRPr lang="en-US" sz="4400" dirty="0">
              <a:solidFill>
                <a:srgbClr val="292F33"/>
              </a:solidFill>
              <a:latin typeface="Landasans Medium" panose="00000606000000000000" pitchFamily="50" charset="0"/>
            </a:endParaRPr>
          </a:p>
          <a:p>
            <a:pPr marL="742950" indent="-742950">
              <a:spcAft>
                <a:spcPts val="1800"/>
              </a:spcAft>
              <a:buAutoNum type="arabicPeriod"/>
            </a:pPr>
            <a:endParaRPr lang="en-US" sz="4400" dirty="0">
              <a:latin typeface="Landasans Medium" panose="00000606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39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9A08C3-C462-824A-9851-A59C799BA285}"/>
              </a:ext>
            </a:extLst>
          </p:cNvPr>
          <p:cNvSpPr txBox="1"/>
          <p:nvPr/>
        </p:nvSpPr>
        <p:spPr>
          <a:xfrm>
            <a:off x="783167" y="859879"/>
            <a:ext cx="671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The </a:t>
            </a:r>
            <a:r>
              <a:rPr lang="en-US" sz="4800" dirty="0">
                <a:solidFill>
                  <a:srgbClr val="C0000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First</a:t>
            </a:r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Sin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3DE5E3-C938-9FB4-86BB-793CF56C007C}"/>
              </a:ext>
            </a:extLst>
          </p:cNvPr>
          <p:cNvSpPr txBox="1"/>
          <p:nvPr/>
        </p:nvSpPr>
        <p:spPr>
          <a:xfrm>
            <a:off x="783167" y="1804755"/>
            <a:ext cx="9703858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800" b="0" i="0" u="none" strike="noStrike" baseline="0" dirty="0">
                <a:solidFill>
                  <a:srgbClr val="292F33"/>
                </a:solidFill>
                <a:latin typeface="Landasans Medium" panose="00000606000000000000" pitchFamily="50" charset="0"/>
              </a:rPr>
              <a:t>Genesis 2:16-17, 3:1-13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400" b="0" i="0" u="none" strike="noStrike" baseline="0" dirty="0">
                <a:solidFill>
                  <a:srgbClr val="292F33"/>
                </a:solidFill>
                <a:latin typeface="Landasans Medium" panose="00000606000000000000" pitchFamily="50" charset="0"/>
              </a:rPr>
              <a:t>Before sin, man was in a </a:t>
            </a:r>
            <a:r>
              <a:rPr lang="en-US" sz="4400" b="0" i="0" u="none" strike="noStrike" baseline="0" dirty="0">
                <a:solidFill>
                  <a:srgbClr val="C00000"/>
                </a:solidFill>
                <a:latin typeface="Landasans Medium" panose="00000606000000000000" pitchFamily="50" charset="0"/>
              </a:rPr>
              <a:t>relationship</a:t>
            </a:r>
            <a:r>
              <a:rPr lang="en-US" sz="4400" b="0" i="0" u="none" strike="noStrike" dirty="0">
                <a:solidFill>
                  <a:srgbClr val="292F33"/>
                </a:solidFill>
                <a:latin typeface="Landasans Medium" panose="00000606000000000000" pitchFamily="50" charset="0"/>
              </a:rPr>
              <a:t> with God</a:t>
            </a:r>
            <a:endParaRPr lang="en-US" sz="4400" dirty="0">
              <a:solidFill>
                <a:srgbClr val="292F33"/>
              </a:solidFill>
              <a:latin typeface="Landasans Medium" panose="00000606000000000000" pitchFamily="50" charset="0"/>
            </a:endParaRP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400" dirty="0">
                <a:solidFill>
                  <a:srgbClr val="292F33"/>
                </a:solidFill>
                <a:latin typeface="Landasans Medium" panose="00000606000000000000" pitchFamily="50" charset="0"/>
              </a:rPr>
              <a:t>God </a:t>
            </a:r>
            <a:r>
              <a:rPr lang="en-US" sz="4400" dirty="0">
                <a:solidFill>
                  <a:srgbClr val="C00000"/>
                </a:solidFill>
                <a:latin typeface="Landasans Medium" panose="00000606000000000000" pitchFamily="50" charset="0"/>
              </a:rPr>
              <a:t>explained</a:t>
            </a:r>
            <a:r>
              <a:rPr lang="en-US" sz="4400" dirty="0">
                <a:solidFill>
                  <a:srgbClr val="292F33"/>
                </a:solidFill>
                <a:latin typeface="Landasans Medium" panose="00000606000000000000" pitchFamily="50" charset="0"/>
              </a:rPr>
              <a:t> his expectations and consequences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endParaRPr lang="en-US" sz="4400" dirty="0">
              <a:latin typeface="Landasans Medium" panose="00000606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472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9A08C3-C462-824A-9851-A59C799BA285}"/>
              </a:ext>
            </a:extLst>
          </p:cNvPr>
          <p:cNvSpPr txBox="1"/>
          <p:nvPr/>
        </p:nvSpPr>
        <p:spPr>
          <a:xfrm>
            <a:off x="783167" y="859879"/>
            <a:ext cx="671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The </a:t>
            </a:r>
            <a:r>
              <a:rPr lang="en-US" sz="4800" dirty="0">
                <a:solidFill>
                  <a:srgbClr val="C0000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First</a:t>
            </a:r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Sin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3DE5E3-C938-9FB4-86BB-793CF56C007C}"/>
              </a:ext>
            </a:extLst>
          </p:cNvPr>
          <p:cNvSpPr txBox="1"/>
          <p:nvPr/>
        </p:nvSpPr>
        <p:spPr>
          <a:xfrm>
            <a:off x="783167" y="1804755"/>
            <a:ext cx="9703858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800" b="0" i="0" u="none" strike="noStrike" baseline="0" dirty="0">
                <a:solidFill>
                  <a:srgbClr val="292F33"/>
                </a:solidFill>
                <a:latin typeface="Landasans Medium" panose="00000606000000000000" pitchFamily="50" charset="0"/>
              </a:rPr>
              <a:t>Genesis 2:16-17, 3:1-13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400" b="0" i="0" u="none" strike="noStrike" baseline="0" dirty="0">
                <a:solidFill>
                  <a:srgbClr val="292F33"/>
                </a:solidFill>
                <a:latin typeface="Landasans Medium" panose="00000606000000000000" pitchFamily="50" charset="0"/>
              </a:rPr>
              <a:t>Before sin, man was in a </a:t>
            </a:r>
            <a:r>
              <a:rPr lang="en-US" sz="4400" b="0" i="0" u="none" strike="noStrike" baseline="0" dirty="0">
                <a:solidFill>
                  <a:srgbClr val="C00000"/>
                </a:solidFill>
                <a:latin typeface="Landasans Medium" panose="00000606000000000000" pitchFamily="50" charset="0"/>
              </a:rPr>
              <a:t>relationship</a:t>
            </a:r>
            <a:r>
              <a:rPr lang="en-US" sz="4400" b="0" i="0" u="none" strike="noStrike" dirty="0">
                <a:solidFill>
                  <a:srgbClr val="292F33"/>
                </a:solidFill>
                <a:latin typeface="Landasans Medium" panose="00000606000000000000" pitchFamily="50" charset="0"/>
              </a:rPr>
              <a:t> with God</a:t>
            </a:r>
            <a:endParaRPr lang="en-US" sz="4400" dirty="0">
              <a:solidFill>
                <a:srgbClr val="292F33"/>
              </a:solidFill>
              <a:latin typeface="Landasans Medium" panose="00000606000000000000" pitchFamily="50" charset="0"/>
            </a:endParaRP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400" dirty="0">
                <a:solidFill>
                  <a:srgbClr val="292F33"/>
                </a:solidFill>
                <a:latin typeface="Landasans Medium" panose="00000606000000000000" pitchFamily="50" charset="0"/>
              </a:rPr>
              <a:t>God </a:t>
            </a:r>
            <a:r>
              <a:rPr lang="en-US" sz="4400" dirty="0">
                <a:solidFill>
                  <a:srgbClr val="C00000"/>
                </a:solidFill>
                <a:latin typeface="Landasans Medium" panose="00000606000000000000" pitchFamily="50" charset="0"/>
              </a:rPr>
              <a:t>explained</a:t>
            </a:r>
            <a:r>
              <a:rPr lang="en-US" sz="4400" dirty="0">
                <a:solidFill>
                  <a:srgbClr val="292F33"/>
                </a:solidFill>
                <a:latin typeface="Landasans Medium" panose="00000606000000000000" pitchFamily="50" charset="0"/>
              </a:rPr>
              <a:t> his expectations and consequences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400" dirty="0">
                <a:solidFill>
                  <a:srgbClr val="292F33"/>
                </a:solidFill>
                <a:latin typeface="Landasans Medium" panose="00000606000000000000" pitchFamily="50" charset="0"/>
              </a:rPr>
              <a:t>Man has the </a:t>
            </a:r>
            <a:r>
              <a:rPr lang="en-US" sz="4400" dirty="0">
                <a:solidFill>
                  <a:srgbClr val="C00000"/>
                </a:solidFill>
                <a:latin typeface="Landasans Medium" panose="00000606000000000000" pitchFamily="50" charset="0"/>
              </a:rPr>
              <a:t>ability to choose </a:t>
            </a:r>
            <a:r>
              <a:rPr lang="en-US" sz="4400" dirty="0">
                <a:solidFill>
                  <a:srgbClr val="292F33"/>
                </a:solidFill>
                <a:latin typeface="Landasans Medium" panose="00000606000000000000" pitchFamily="50" charset="0"/>
              </a:rPr>
              <a:t>to obey or not</a:t>
            </a:r>
          </a:p>
        </p:txBody>
      </p:sp>
    </p:spTree>
    <p:extLst>
      <p:ext uri="{BB962C8B-B14F-4D97-AF65-F5344CB8AC3E}">
        <p14:creationId xmlns:p14="http://schemas.microsoft.com/office/powerpoint/2010/main" val="3890260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</TotalTime>
  <Words>502</Words>
  <Application>Microsoft Office PowerPoint</Application>
  <PresentationFormat>Widescreen</PresentationFormat>
  <Paragraphs>74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Bebas Neue</vt:lpstr>
      <vt:lpstr>Arial</vt:lpstr>
      <vt:lpstr>Calibri Light</vt:lpstr>
      <vt:lpstr>Source Sans Pro Black</vt:lpstr>
      <vt:lpstr>Calibri</vt:lpstr>
      <vt:lpstr>Landasans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TRAMELL, STEVEN A</dc:creator>
  <cp:lastModifiedBy>TRAMELL, STEVEN A</cp:lastModifiedBy>
  <cp:revision>13</cp:revision>
  <dcterms:created xsi:type="dcterms:W3CDTF">2022-12-01T01:06:38Z</dcterms:created>
  <dcterms:modified xsi:type="dcterms:W3CDTF">2023-02-01T22:55:51Z</dcterms:modified>
</cp:coreProperties>
</file>